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80" r:id="rId3"/>
    <p:sldId id="281" r:id="rId4"/>
    <p:sldId id="284" r:id="rId5"/>
    <p:sldId id="283" r:id="rId6"/>
    <p:sldId id="257" r:id="rId7"/>
    <p:sldId id="279" r:id="rId8"/>
    <p:sldId id="258" r:id="rId9"/>
    <p:sldId id="278" r:id="rId10"/>
    <p:sldId id="259" r:id="rId11"/>
    <p:sldId id="260" r:id="rId12"/>
    <p:sldId id="263" r:id="rId13"/>
    <p:sldId id="265" r:id="rId14"/>
    <p:sldId id="266" r:id="rId15"/>
    <p:sldId id="267" r:id="rId16"/>
    <p:sldId id="268" r:id="rId17"/>
    <p:sldId id="269" r:id="rId18"/>
    <p:sldId id="270" r:id="rId19"/>
    <p:sldId id="275" r:id="rId20"/>
    <p:sldId id="274" r:id="rId21"/>
    <p:sldId id="271" r:id="rId22"/>
    <p:sldId id="272" r:id="rId23"/>
    <p:sldId id="273" r:id="rId24"/>
    <p:sldId id="276" r:id="rId25"/>
    <p:sldId id="285" r:id="rId26"/>
    <p:sldId id="27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6521"/>
    <a:srgbClr val="F697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9DF334-D35D-4F6F-97BC-B1A1AC72321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99D157-0F99-4AFC-94C1-34C8F2891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735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E7E13E-E302-4BCF-9A83-C3F717BFF79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04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96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07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727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51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82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641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28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167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48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83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55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CD50C-A74E-42BD-A566-B6721F25B65D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7579-0DBB-4C08-B226-D41880E8E4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319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0" y="913186"/>
            <a:ext cx="10139082" cy="1655762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chemeClr val="accent1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Geographic Phenomena</a:t>
            </a:r>
            <a:endParaRPr lang="en-US" sz="6600" b="1" dirty="0">
              <a:solidFill>
                <a:schemeClr val="accent1">
                  <a:lumMod val="7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390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6230" y="330619"/>
            <a:ext cx="7563928" cy="1325563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  <a:t>Modelling process in GIS</a:t>
            </a:r>
            <a:endParaRPr 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32" y="1518159"/>
            <a:ext cx="10935368" cy="443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7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51935" y="1801906"/>
            <a:ext cx="11152517" cy="2339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/>
              <a:t>Every type of geographic phenomena cannot be modelled in a same fashion.</a:t>
            </a:r>
          </a:p>
          <a:p>
            <a:endParaRPr lang="en-US" sz="36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17464" y="3442447"/>
            <a:ext cx="11152517" cy="18736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/>
              <a:t>Hence, in order to model the geographic phenomena, it is important to first understand the </a:t>
            </a:r>
            <a:r>
              <a:rPr lang="en-US" sz="4000" b="1" dirty="0" smtClean="0">
                <a:solidFill>
                  <a:schemeClr val="accent1">
                    <a:lumMod val="75000"/>
                  </a:schemeClr>
                </a:solidFill>
              </a:rPr>
              <a:t>geographic phenomena.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46230" y="330619"/>
            <a:ext cx="75639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smtClean="0">
                <a:solidFill>
                  <a:schemeClr val="accent1">
                    <a:lumMod val="75000"/>
                  </a:schemeClr>
                </a:solidFill>
              </a:rPr>
              <a:t>Modelling process in GIS</a:t>
            </a:r>
            <a:endParaRPr 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862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707" y="127167"/>
            <a:ext cx="7679764" cy="1325563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List out at least 10 Geographic Phenomena.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711700" y="1452730"/>
            <a:ext cx="6128753" cy="4165757"/>
          </a:xfrm>
          <a:prstGeom prst="rect">
            <a:avLst/>
          </a:prstGeom>
          <a:ln w="57150">
            <a:solidFill>
              <a:schemeClr val="tx1"/>
            </a:solidFill>
            <a:prstDash val="dashDot"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b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66800" y="5797071"/>
            <a:ext cx="10802753" cy="7892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Is there a logical way that we can classify them into types?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074" name="Picture 2" descr="Related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25" r="22770"/>
          <a:stretch/>
        </p:blipFill>
        <p:spPr bwMode="auto">
          <a:xfrm>
            <a:off x="190500" y="1225071"/>
            <a:ext cx="41148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34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44892"/>
            <a:ext cx="114173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baseline="-25000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Geographic Phenomena : Types</a:t>
            </a:r>
            <a:endParaRPr lang="en-US" sz="6600" b="1" baseline="-250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14008" y="3924426"/>
            <a:ext cx="55058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Fields 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318250" y="3924426"/>
            <a:ext cx="59309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Objects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723089" y="1934434"/>
            <a:ext cx="999354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evron 7"/>
          <p:cNvSpPr/>
          <p:nvPr/>
        </p:nvSpPr>
        <p:spPr>
          <a:xfrm rot="2679477">
            <a:off x="7334656" y="2641900"/>
            <a:ext cx="1070042" cy="1264492"/>
          </a:xfrm>
          <a:prstGeom prst="chevr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hevron 8"/>
          <p:cNvSpPr/>
          <p:nvPr/>
        </p:nvSpPr>
        <p:spPr>
          <a:xfrm rot="7606442">
            <a:off x="3055441" y="2683928"/>
            <a:ext cx="1070042" cy="1264492"/>
          </a:xfrm>
          <a:prstGeom prst="chevr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77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14007" y="0"/>
            <a:ext cx="55058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Fields 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14007" y="1325563"/>
            <a:ext cx="999354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-1" y="1719882"/>
            <a:ext cx="117510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8640" indent="-411480">
              <a:buClr>
                <a:schemeClr val="tx1">
                  <a:shade val="95000"/>
                </a:schemeClr>
              </a:buClr>
              <a:buNone/>
              <a:defRPr/>
            </a:pPr>
            <a:r>
              <a:rPr lang="en-US" sz="3600" dirty="0"/>
              <a:t>	A (geographic) </a:t>
            </a:r>
            <a:r>
              <a:rPr lang="en-US" sz="3600" b="1" dirty="0"/>
              <a:t>field is a geographic phenomenon </a:t>
            </a:r>
            <a:r>
              <a:rPr lang="en-US" sz="3600" dirty="0"/>
              <a:t>for which, for every point in the study area, a value can be determined</a:t>
            </a:r>
            <a:r>
              <a:rPr lang="en-US" sz="3600" dirty="0" smtClean="0"/>
              <a:t>.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4007" y="3645958"/>
            <a:ext cx="117510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08660" indent="-571500">
              <a:buClr>
                <a:schemeClr val="tx1">
                  <a:shade val="95000"/>
                </a:schemeClr>
              </a:buClr>
              <a:buFont typeface="Arial" panose="020B0604020202020204" pitchFamily="34" charset="0"/>
              <a:buChar char="•"/>
              <a:defRPr/>
            </a:pPr>
            <a:r>
              <a:rPr lang="en-US" sz="3600" dirty="0"/>
              <a:t> </a:t>
            </a:r>
            <a:r>
              <a:rPr lang="en-US" sz="3600" dirty="0" smtClean="0"/>
              <a:t>Temperature</a:t>
            </a:r>
          </a:p>
          <a:p>
            <a:pPr marL="708660" indent="-571500">
              <a:buClr>
                <a:schemeClr val="tx1">
                  <a:shade val="95000"/>
                </a:schemeClr>
              </a:buClr>
              <a:buFont typeface="Arial" panose="020B0604020202020204" pitchFamily="34" charset="0"/>
              <a:buChar char="•"/>
              <a:defRPr/>
            </a:pPr>
            <a:r>
              <a:rPr lang="en-US" sz="3600" dirty="0" smtClean="0"/>
              <a:t> Pressure</a:t>
            </a:r>
          </a:p>
          <a:p>
            <a:pPr marL="708660" indent="-571500">
              <a:buClr>
                <a:schemeClr val="tx1">
                  <a:shade val="95000"/>
                </a:schemeClr>
              </a:buClr>
              <a:buFont typeface="Arial" panose="020B0604020202020204" pitchFamily="34" charset="0"/>
              <a:buChar char="•"/>
              <a:defRPr/>
            </a:pPr>
            <a:r>
              <a:rPr lang="en-US" sz="3600" dirty="0" smtClean="0"/>
              <a:t> Elevation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15798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21967" y="608871"/>
            <a:ext cx="550585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Fields 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21967" y="4035131"/>
            <a:ext cx="59309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Continuous Fields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723089" y="1934434"/>
            <a:ext cx="999354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hevron 7"/>
          <p:cNvSpPr/>
          <p:nvPr/>
        </p:nvSpPr>
        <p:spPr>
          <a:xfrm rot="2679477">
            <a:off x="7334656" y="2641900"/>
            <a:ext cx="1070042" cy="126449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hevron 8"/>
          <p:cNvSpPr/>
          <p:nvPr/>
        </p:nvSpPr>
        <p:spPr>
          <a:xfrm rot="7606442">
            <a:off x="3055441" y="2683928"/>
            <a:ext cx="1070042" cy="126449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645940" y="3951075"/>
            <a:ext cx="453782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Discrete Fields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33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14007" y="0"/>
            <a:ext cx="110700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Fields : Continuous Fields 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14007" y="1325563"/>
            <a:ext cx="999354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-1" y="1719882"/>
            <a:ext cx="117510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7160">
              <a:buClr>
                <a:schemeClr val="tx1">
                  <a:shade val="95000"/>
                </a:schemeClr>
              </a:buClr>
              <a:defRPr/>
            </a:pPr>
            <a:r>
              <a:rPr lang="en-US" sz="3600" dirty="0" smtClean="0"/>
              <a:t>In </a:t>
            </a:r>
            <a:r>
              <a:rPr lang="en-US" sz="3600" dirty="0"/>
              <a:t>a continuous field, the underlying function is assumed to be continuous. </a:t>
            </a:r>
            <a:endParaRPr lang="en-US" sz="3600" dirty="0" smtClean="0"/>
          </a:p>
          <a:p>
            <a:pPr marL="137160">
              <a:buClr>
                <a:schemeClr val="tx1">
                  <a:shade val="95000"/>
                </a:schemeClr>
              </a:buClr>
              <a:defRPr/>
            </a:pPr>
            <a:r>
              <a:rPr lang="en-US" sz="3600" dirty="0" smtClean="0"/>
              <a:t>Continuity </a:t>
            </a:r>
            <a:r>
              <a:rPr lang="en-US" sz="3600" dirty="0"/>
              <a:t>means that all changes in field values are gradual. </a:t>
            </a:r>
          </a:p>
        </p:txBody>
      </p:sp>
      <p:sp>
        <p:nvSpPr>
          <p:cNvPr id="6" name="Rectangle 5"/>
          <p:cNvSpPr/>
          <p:nvPr/>
        </p:nvSpPr>
        <p:spPr>
          <a:xfrm>
            <a:off x="214007" y="3684869"/>
            <a:ext cx="117510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7160">
              <a:buClr>
                <a:schemeClr val="tx1">
                  <a:shade val="95000"/>
                </a:schemeClr>
              </a:buClr>
              <a:defRPr/>
            </a:pPr>
            <a:r>
              <a:rPr lang="en-US" sz="3600" dirty="0" err="1" smtClean="0"/>
              <a:t>Eg</a:t>
            </a:r>
            <a:r>
              <a:rPr lang="en-US" sz="3600" dirty="0" smtClean="0"/>
              <a:t>: Temperature, Pressure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7725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14007" y="0"/>
            <a:ext cx="110700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14007" y="1325563"/>
            <a:ext cx="999354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440987" y="1630363"/>
            <a:ext cx="117510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7160">
              <a:buClr>
                <a:schemeClr val="tx1">
                  <a:shade val="95000"/>
                </a:schemeClr>
              </a:buClr>
              <a:defRPr/>
            </a:pPr>
            <a:r>
              <a:rPr lang="en-US" sz="3600" dirty="0" smtClean="0"/>
              <a:t>Discrete </a:t>
            </a:r>
            <a:r>
              <a:rPr lang="en-US" sz="3600" dirty="0"/>
              <a:t>fields cut up the study space in mutually exclusive bounded parts, with all locations in one part having the same field value. </a:t>
            </a:r>
          </a:p>
        </p:txBody>
      </p:sp>
      <p:sp>
        <p:nvSpPr>
          <p:cNvPr id="6" name="Rectangle 5"/>
          <p:cNvSpPr/>
          <p:nvPr/>
        </p:nvSpPr>
        <p:spPr>
          <a:xfrm>
            <a:off x="440987" y="3615521"/>
            <a:ext cx="117510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7160">
              <a:buClr>
                <a:schemeClr val="tx1">
                  <a:shade val="95000"/>
                </a:schemeClr>
              </a:buClr>
              <a:defRPr/>
            </a:pPr>
            <a:r>
              <a:rPr lang="en-US" sz="3600" dirty="0" err="1"/>
              <a:t>Eg</a:t>
            </a:r>
            <a:r>
              <a:rPr lang="en-US" sz="3600" dirty="0"/>
              <a:t>: </a:t>
            </a:r>
            <a:r>
              <a:rPr lang="en-US" sz="3600" dirty="0" err="1" smtClean="0"/>
              <a:t>Landuse</a:t>
            </a:r>
            <a:endParaRPr lang="en-US" sz="3600" dirty="0" smtClean="0"/>
          </a:p>
          <a:p>
            <a:pPr marL="137160">
              <a:buClr>
                <a:schemeClr val="tx1">
                  <a:shade val="95000"/>
                </a:schemeClr>
              </a:buClr>
              <a:defRPr/>
            </a:pPr>
            <a:r>
              <a:rPr lang="en-US" sz="3600" dirty="0" smtClean="0"/>
              <a:t>Crop Type</a:t>
            </a:r>
          </a:p>
          <a:p>
            <a:pPr marL="137160">
              <a:buClr>
                <a:schemeClr val="tx1">
                  <a:shade val="95000"/>
                </a:schemeClr>
              </a:buClr>
              <a:defRPr/>
            </a:pPr>
            <a:endParaRPr lang="en-US" sz="3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66407" y="152400"/>
            <a:ext cx="110700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Fields : Discrete Fields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7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14007" y="0"/>
            <a:ext cx="110700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14007" y="1325563"/>
            <a:ext cx="999354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214007" y="1372365"/>
            <a:ext cx="117510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08660" indent="-571500">
              <a:buClr>
                <a:schemeClr val="tx1">
                  <a:shade val="95000"/>
                </a:schemeClr>
              </a:buClr>
              <a:buFont typeface="Arial" panose="020B0604020202020204" pitchFamily="34" charset="0"/>
              <a:buChar char="•"/>
              <a:defRPr/>
            </a:pPr>
            <a:r>
              <a:rPr lang="en-US" sz="3600" dirty="0" smtClean="0"/>
              <a:t>Geographic objects </a:t>
            </a:r>
            <a:r>
              <a:rPr lang="en-US" sz="3600" dirty="0"/>
              <a:t>populate the study area, and are </a:t>
            </a:r>
            <a:r>
              <a:rPr lang="en-US" sz="3600" dirty="0" smtClean="0"/>
              <a:t>usually well </a:t>
            </a:r>
            <a:r>
              <a:rPr lang="en-US" sz="3600" dirty="0"/>
              <a:t>distinguishable, discrete, bounded entities. </a:t>
            </a:r>
            <a:endParaRPr lang="en-US" sz="3600" dirty="0" smtClean="0"/>
          </a:p>
          <a:p>
            <a:pPr marL="708660" indent="-571500">
              <a:buClr>
                <a:schemeClr val="tx1">
                  <a:shade val="95000"/>
                </a:schemeClr>
              </a:buClr>
              <a:buFont typeface="Arial" panose="020B0604020202020204" pitchFamily="34" charset="0"/>
              <a:buChar char="•"/>
              <a:defRPr/>
            </a:pPr>
            <a:r>
              <a:rPr lang="en-US" sz="3600" dirty="0" smtClean="0"/>
              <a:t>The </a:t>
            </a:r>
            <a:r>
              <a:rPr lang="en-US" sz="3600" dirty="0"/>
              <a:t>space between them is potentially empty. </a:t>
            </a:r>
          </a:p>
        </p:txBody>
      </p:sp>
      <p:sp>
        <p:nvSpPr>
          <p:cNvPr id="6" name="Rectangle 5"/>
          <p:cNvSpPr/>
          <p:nvPr/>
        </p:nvSpPr>
        <p:spPr>
          <a:xfrm>
            <a:off x="214007" y="3697375"/>
            <a:ext cx="1175101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7160">
              <a:buClr>
                <a:schemeClr val="tx1">
                  <a:shade val="95000"/>
                </a:schemeClr>
              </a:buClr>
              <a:defRPr/>
            </a:pPr>
            <a:r>
              <a:rPr lang="en-US" sz="3600" dirty="0" err="1"/>
              <a:t>Eg</a:t>
            </a:r>
            <a:r>
              <a:rPr lang="en-US" sz="3600" dirty="0"/>
              <a:t>: </a:t>
            </a:r>
            <a:r>
              <a:rPr lang="en-US" sz="3600" dirty="0" smtClean="0"/>
              <a:t>Building</a:t>
            </a:r>
          </a:p>
          <a:p>
            <a:pPr marL="137160">
              <a:buClr>
                <a:schemeClr val="tx1">
                  <a:shade val="95000"/>
                </a:schemeClr>
              </a:buClr>
              <a:defRPr/>
            </a:pPr>
            <a:r>
              <a:rPr lang="en-US" sz="3600" dirty="0" smtClean="0"/>
              <a:t>Trees</a:t>
            </a:r>
          </a:p>
          <a:p>
            <a:pPr marL="137160">
              <a:buClr>
                <a:schemeClr val="tx1">
                  <a:shade val="95000"/>
                </a:schemeClr>
              </a:buClr>
              <a:defRPr/>
            </a:pPr>
            <a:r>
              <a:rPr lang="en-US" sz="3600" dirty="0" smtClean="0"/>
              <a:t>Electric Pole</a:t>
            </a:r>
          </a:p>
          <a:p>
            <a:pPr marL="137160">
              <a:buClr>
                <a:schemeClr val="tx1">
                  <a:shade val="95000"/>
                </a:schemeClr>
              </a:buClr>
              <a:defRPr/>
            </a:pPr>
            <a:endParaRPr lang="en-US" sz="3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66407" y="152400"/>
            <a:ext cx="110700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Objects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76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174" y="247542"/>
            <a:ext cx="10515600" cy="1325563"/>
          </a:xfrm>
        </p:spPr>
        <p:txBody>
          <a:bodyPr/>
          <a:lstStyle/>
          <a:p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Objects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E6135-5483-4547-8BCB-4990065CED97}" type="slidenum">
              <a:rPr lang="en-US" smtClean="0"/>
              <a:t>19</a:t>
            </a:fld>
            <a:endParaRPr lang="en-US"/>
          </a:p>
        </p:txBody>
      </p:sp>
      <p:pic>
        <p:nvPicPr>
          <p:cNvPr id="11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90" t="14008" r="37514" b="10991"/>
          <a:stretch>
            <a:fillRect/>
          </a:stretch>
        </p:blipFill>
        <p:spPr>
          <a:xfrm>
            <a:off x="7590202" y="276084"/>
            <a:ext cx="4448636" cy="5788152"/>
          </a:xfrm>
          <a:noFill/>
        </p:spPr>
      </p:pic>
      <p:sp>
        <p:nvSpPr>
          <p:cNvPr id="12" name="Rectangle 11"/>
          <p:cNvSpPr/>
          <p:nvPr/>
        </p:nvSpPr>
        <p:spPr>
          <a:xfrm>
            <a:off x="544749" y="1865219"/>
            <a:ext cx="655460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8640" indent="-411480">
              <a:buClr>
                <a:schemeClr val="tx1">
                  <a:shade val="95000"/>
                </a:schemeClr>
              </a:buClr>
              <a:buFont typeface="Wingdings" panose="05000000000000000000" pitchFamily="2" charset="2"/>
              <a:buChar char="v"/>
              <a:defRPr/>
            </a:pPr>
            <a:r>
              <a:rPr lang="en-US" sz="2400" b="1" dirty="0"/>
              <a:t>Objects are discrete and bounded entities</a:t>
            </a:r>
          </a:p>
          <a:p>
            <a:pPr marL="548640" indent="-411480">
              <a:buClr>
                <a:schemeClr val="tx1">
                  <a:shade val="95000"/>
                </a:schemeClr>
              </a:buClr>
              <a:buFont typeface="Wingdings" panose="05000000000000000000" pitchFamily="2" charset="2"/>
              <a:buChar char="v"/>
              <a:defRPr/>
            </a:pPr>
            <a:r>
              <a:rPr lang="en-US" sz="2400" b="1" dirty="0"/>
              <a:t>The space between the objects is potentially ‘empty’ or ‘undetermined’</a:t>
            </a:r>
          </a:p>
          <a:p>
            <a:pPr marL="548640" indent="-411480">
              <a:buClr>
                <a:schemeClr val="tx1">
                  <a:shade val="95000"/>
                </a:schemeClr>
              </a:buClr>
              <a:buFont typeface="Wingdings" panose="05000000000000000000" pitchFamily="2" charset="2"/>
              <a:buChar char="v"/>
              <a:defRPr/>
            </a:pPr>
            <a:endParaRPr lang="en-US" sz="2400" b="1" dirty="0"/>
          </a:p>
          <a:p>
            <a:pPr marL="548640" indent="-411480">
              <a:buClr>
                <a:schemeClr val="tx1">
                  <a:shade val="95000"/>
                </a:schemeClr>
              </a:buClr>
              <a:buFont typeface="Wingdings" panose="05000000000000000000" pitchFamily="2" charset="2"/>
              <a:buChar char="v"/>
              <a:defRPr/>
            </a:pPr>
            <a:r>
              <a:rPr lang="en-US" sz="2400" b="1" dirty="0"/>
              <a:t>The position of an object in space is determined by </a:t>
            </a:r>
            <a:r>
              <a:rPr lang="en-US" sz="2400" b="1" dirty="0" smtClean="0"/>
              <a:t>a combination </a:t>
            </a:r>
            <a:r>
              <a:rPr lang="en-US" sz="2400" b="1" dirty="0"/>
              <a:t>of one or more of the </a:t>
            </a:r>
            <a:r>
              <a:rPr lang="en-US" sz="2400" b="1" dirty="0" smtClean="0"/>
              <a:t>following Parameters</a:t>
            </a:r>
            <a:endParaRPr lang="en-US" sz="2400" b="1" dirty="0"/>
          </a:p>
          <a:p>
            <a:pPr marL="1005840" lvl="1" indent="-411480">
              <a:buClr>
                <a:schemeClr val="tx1">
                  <a:shade val="95000"/>
                </a:schemeClr>
              </a:buClr>
              <a:buFont typeface="Wingdings" panose="05000000000000000000" pitchFamily="2" charset="2"/>
              <a:buChar char="Ø"/>
              <a:defRPr/>
            </a:pPr>
            <a:r>
              <a:rPr lang="en-US" sz="2400" b="1" dirty="0" smtClean="0"/>
              <a:t> </a:t>
            </a:r>
            <a:r>
              <a:rPr lang="en-US" sz="2400" b="1" dirty="0"/>
              <a:t>Location (where is it?)</a:t>
            </a:r>
          </a:p>
          <a:p>
            <a:pPr marL="1005840" lvl="1" indent="-411480">
              <a:buClr>
                <a:schemeClr val="tx1">
                  <a:shade val="95000"/>
                </a:schemeClr>
              </a:buClr>
              <a:buFont typeface="Wingdings" panose="05000000000000000000" pitchFamily="2" charset="2"/>
              <a:buChar char="Ø"/>
              <a:defRPr/>
            </a:pPr>
            <a:r>
              <a:rPr lang="en-US" sz="2400" b="1" dirty="0"/>
              <a:t> Shape (what form?)</a:t>
            </a:r>
          </a:p>
          <a:p>
            <a:pPr marL="1005840" lvl="1" indent="-411480">
              <a:buClr>
                <a:schemeClr val="tx1">
                  <a:shade val="95000"/>
                </a:schemeClr>
              </a:buClr>
              <a:buFont typeface="Wingdings" panose="05000000000000000000" pitchFamily="2" charset="2"/>
              <a:buChar char="Ø"/>
              <a:defRPr/>
            </a:pPr>
            <a:r>
              <a:rPr lang="en-US" sz="2400" b="1" dirty="0"/>
              <a:t> Size (how big?</a:t>
            </a:r>
          </a:p>
          <a:p>
            <a:pPr marL="1005840" lvl="1" indent="-411480">
              <a:buClr>
                <a:schemeClr val="tx1">
                  <a:shade val="95000"/>
                </a:schemeClr>
              </a:buClr>
              <a:buFont typeface="Wingdings" panose="05000000000000000000" pitchFamily="2" charset="2"/>
              <a:buChar char="Ø"/>
              <a:defRPr/>
            </a:pPr>
            <a:r>
              <a:rPr lang="en-US" sz="2400" b="1" dirty="0"/>
              <a:t> Orientation (direction)</a:t>
            </a:r>
          </a:p>
        </p:txBody>
      </p:sp>
    </p:spTree>
    <p:extLst>
      <p:ext uri="{BB962C8B-B14F-4D97-AF65-F5344CB8AC3E}">
        <p14:creationId xmlns:p14="http://schemas.microsoft.com/office/powerpoint/2010/main" val="262682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4113" y="0"/>
            <a:ext cx="7009687" cy="1609344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Geographic phenomena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43337" y="1644659"/>
            <a:ext cx="5742735" cy="32376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en-US" sz="2400" b="1" i="1" dirty="0">
              <a:latin typeface="Book Antiqua" panose="02040602050305030304" pitchFamily="18" charset="0"/>
            </a:endParaRPr>
          </a:p>
          <a:p>
            <a:r>
              <a:rPr lang="en-US" altLang="en-US" sz="2400" dirty="0" smtClean="0"/>
              <a:t>Geographic </a:t>
            </a:r>
            <a:r>
              <a:rPr lang="en-US" altLang="en-US" sz="2400" dirty="0"/>
              <a:t>phenomena exist in the real world, </a:t>
            </a:r>
            <a:r>
              <a:rPr lang="en-US" altLang="en-US" sz="2400" dirty="0" smtClean="0"/>
              <a:t>everything </a:t>
            </a:r>
            <a:r>
              <a:rPr lang="en-US" altLang="en-US" sz="2400" dirty="0"/>
              <a:t>you see outside is a Geographic phenomenon. 			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sz="2400" dirty="0"/>
              <a:t>Some of the things you do not see are also Geographic phenomena like Temperature		</a:t>
            </a:r>
          </a:p>
          <a:p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E6135-5483-4547-8BCB-4990065CED97}" type="slidenum">
              <a:rPr lang="en-US" smtClean="0"/>
              <a:t>2</a:t>
            </a:fld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>
            <a:off x="0" y="849312"/>
            <a:ext cx="7315200" cy="6008688"/>
            <a:chOff x="0" y="685800"/>
            <a:chExt cx="7315200" cy="6008688"/>
          </a:xfrm>
        </p:grpSpPr>
        <p:grpSp>
          <p:nvGrpSpPr>
            <p:cNvPr id="20" name="Group 21"/>
            <p:cNvGrpSpPr>
              <a:grpSpLocks/>
            </p:cNvGrpSpPr>
            <p:nvPr/>
          </p:nvGrpSpPr>
          <p:grpSpPr bwMode="auto">
            <a:xfrm>
              <a:off x="661113" y="1137444"/>
              <a:ext cx="5010150" cy="5181600"/>
              <a:chOff x="457200" y="1143000"/>
              <a:chExt cx="5010150" cy="5181600"/>
            </a:xfrm>
          </p:grpSpPr>
          <p:pic>
            <p:nvPicPr>
              <p:cNvPr id="26" name="Picture 2"/>
              <p:cNvPicPr>
                <a:picLocks noChangeAspect="1" noChangeArrowheads="1"/>
              </p:cNvPicPr>
              <p:nvPr/>
            </p:nvPicPr>
            <p:blipFill>
              <a:blip r:embed="rId2"/>
              <a:srcRect/>
              <a:stretch>
                <a:fillRect/>
              </a:stretch>
            </p:blipFill>
            <p:spPr bwMode="auto">
              <a:xfrm>
                <a:off x="609600" y="1524000"/>
                <a:ext cx="4857750" cy="3886200"/>
              </a:xfrm>
              <a:prstGeom prst="rect">
                <a:avLst/>
              </a:prstGeom>
              <a:noFill/>
              <a:ln w="9525">
                <a:solidFill>
                  <a:srgbClr val="FF0000"/>
                </a:solidFill>
                <a:miter lim="800000"/>
                <a:headEnd/>
                <a:tailEnd/>
              </a:ln>
              <a:effectLst/>
              <a:scene3d>
                <a:camera prst="orthographicFront">
                  <a:rot lat="21573886" lon="601135" rev="16201136"/>
                </a:camera>
                <a:lightRig rig="threePt" dir="t"/>
              </a:scene3d>
            </p:spPr>
          </p:pic>
          <p:cxnSp>
            <p:nvCxnSpPr>
              <p:cNvPr id="27" name="Straight Arrow Connector 26"/>
              <p:cNvCxnSpPr/>
              <p:nvPr/>
            </p:nvCxnSpPr>
            <p:spPr>
              <a:xfrm>
                <a:off x="457200" y="1143000"/>
                <a:ext cx="914400" cy="91440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 rot="10800000" flipV="1">
                <a:off x="3581400" y="2895600"/>
                <a:ext cx="1676400" cy="53340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rot="10800000">
                <a:off x="2971800" y="4724400"/>
                <a:ext cx="1752600" cy="1600200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 rot="5400000" flipH="1" flipV="1">
                <a:off x="190500" y="4457700"/>
                <a:ext cx="2133600" cy="114300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>
                <a:off x="533400" y="3200400"/>
                <a:ext cx="914400" cy="91440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2"/>
            <p:cNvSpPr txBox="1">
              <a:spLocks noChangeArrowheads="1"/>
            </p:cNvSpPr>
            <p:nvPr/>
          </p:nvSpPr>
          <p:spPr bwMode="auto">
            <a:xfrm>
              <a:off x="5029200" y="2529743"/>
              <a:ext cx="220980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dirty="0">
                  <a:latin typeface="Book Antiqua" panose="02040602050305030304" pitchFamily="18" charset="0"/>
                </a:rPr>
                <a:t>Rock</a:t>
              </a:r>
            </a:p>
          </p:txBody>
        </p:sp>
        <p:sp>
          <p:nvSpPr>
            <p:cNvPr id="22" name="TextBox 23"/>
            <p:cNvSpPr txBox="1">
              <a:spLocks noChangeArrowheads="1"/>
            </p:cNvSpPr>
            <p:nvPr/>
          </p:nvSpPr>
          <p:spPr bwMode="auto">
            <a:xfrm>
              <a:off x="4953000" y="6324600"/>
              <a:ext cx="236220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>
                  <a:latin typeface="Book Antiqua" panose="02040602050305030304" pitchFamily="18" charset="0"/>
                </a:rPr>
                <a:t>Water Temperature</a:t>
              </a:r>
            </a:p>
          </p:txBody>
        </p:sp>
        <p:sp>
          <p:nvSpPr>
            <p:cNvPr id="23" name="TextBox 24"/>
            <p:cNvSpPr txBox="1">
              <a:spLocks noChangeArrowheads="1"/>
            </p:cNvSpPr>
            <p:nvPr/>
          </p:nvSpPr>
          <p:spPr bwMode="auto">
            <a:xfrm>
              <a:off x="762000" y="6248400"/>
              <a:ext cx="3200400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>
                  <a:latin typeface="Book Antiqua" panose="02040602050305030304" pitchFamily="18" charset="0"/>
                </a:rPr>
                <a:t>Elevation</a:t>
              </a:r>
            </a:p>
          </p:txBody>
        </p:sp>
        <p:sp>
          <p:nvSpPr>
            <p:cNvPr id="24" name="TextBox 25"/>
            <p:cNvSpPr txBox="1">
              <a:spLocks noChangeArrowheads="1"/>
            </p:cNvSpPr>
            <p:nvPr/>
          </p:nvSpPr>
          <p:spPr bwMode="auto">
            <a:xfrm>
              <a:off x="0" y="685800"/>
              <a:ext cx="205740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dirty="0">
                  <a:latin typeface="Book Antiqua" panose="02040602050305030304" pitchFamily="18" charset="0"/>
                </a:rPr>
                <a:t>Air Temperature</a:t>
              </a:r>
            </a:p>
          </p:txBody>
        </p:sp>
        <p:sp>
          <p:nvSpPr>
            <p:cNvPr id="25" name="TextBox 26"/>
            <p:cNvSpPr txBox="1">
              <a:spLocks noChangeArrowheads="1"/>
            </p:cNvSpPr>
            <p:nvPr/>
          </p:nvSpPr>
          <p:spPr bwMode="auto">
            <a:xfrm>
              <a:off x="0" y="2667000"/>
              <a:ext cx="1676400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dirty="0">
                  <a:latin typeface="Book Antiqua" panose="02040602050305030304" pitchFamily="18" charset="0"/>
                </a:rPr>
                <a:t>Soil Types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398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928" y="1439694"/>
            <a:ext cx="11420272" cy="4669277"/>
          </a:xfrm>
        </p:spPr>
        <p:txBody>
          <a:bodyPr>
            <a:normAutofit/>
          </a:bodyPr>
          <a:lstStyle/>
          <a:p>
            <a:pPr marL="548640" indent="-411480">
              <a:buClr>
                <a:schemeClr val="tx1">
                  <a:shade val="95000"/>
                </a:schemeClr>
              </a:buClr>
              <a:buNone/>
              <a:defRPr/>
            </a:pPr>
            <a:r>
              <a:rPr lang="en-US" sz="3200" b="1" dirty="0"/>
              <a:t>We usually do not study objects in isolation (a single object) but whole collections of objects</a:t>
            </a:r>
          </a:p>
          <a:p>
            <a:pPr marL="548640" indent="-411480">
              <a:buClr>
                <a:schemeClr val="tx1">
                  <a:shade val="95000"/>
                </a:schemeClr>
              </a:buClr>
              <a:buNone/>
              <a:defRPr/>
            </a:pPr>
            <a:endParaRPr lang="en-US" sz="3200" b="1" dirty="0"/>
          </a:p>
          <a:p>
            <a:pPr marL="548640" indent="-411480">
              <a:buClr>
                <a:schemeClr val="tx1">
                  <a:shade val="95000"/>
                </a:schemeClr>
              </a:buClr>
              <a:buNone/>
              <a:defRPr/>
            </a:pPr>
            <a:r>
              <a:rPr lang="en-US" sz="3200" b="1" dirty="0" smtClean="0"/>
              <a:t> </a:t>
            </a:r>
            <a:r>
              <a:rPr lang="en-US" sz="3200" b="1" dirty="0"/>
              <a:t>Observe that collections of objects can be interesting phenomena at a higher aggregation level</a:t>
            </a:r>
          </a:p>
          <a:p>
            <a:pPr marL="822960" lvl="1" indent="-411480">
              <a:buClr>
                <a:schemeClr val="tx1">
                  <a:shade val="95000"/>
                </a:schemeClr>
              </a:buClr>
              <a:defRPr/>
            </a:pPr>
            <a:r>
              <a:rPr lang="en-US" sz="2800" b="1" dirty="0" smtClean="0"/>
              <a:t> </a:t>
            </a:r>
            <a:r>
              <a:rPr lang="en-US" sz="2800" b="1" dirty="0"/>
              <a:t>Forest plots form forests</a:t>
            </a:r>
          </a:p>
          <a:p>
            <a:pPr marL="822960" lvl="1" indent="-411480">
              <a:buClr>
                <a:schemeClr val="tx1">
                  <a:shade val="95000"/>
                </a:schemeClr>
              </a:buClr>
              <a:defRPr/>
            </a:pPr>
            <a:r>
              <a:rPr lang="en-US" sz="2800" b="1" dirty="0"/>
              <a:t> Parcels form blocks and blocks form suburbs</a:t>
            </a:r>
          </a:p>
          <a:p>
            <a:pPr marL="822960" lvl="1" indent="-411480">
              <a:buClr>
                <a:schemeClr val="tx1">
                  <a:shade val="95000"/>
                </a:schemeClr>
              </a:buClr>
              <a:defRPr/>
            </a:pPr>
            <a:r>
              <a:rPr lang="en-US" sz="2800" b="1" dirty="0"/>
              <a:t> Streams brooks and rivers form a river </a:t>
            </a:r>
            <a:r>
              <a:rPr lang="en-US" sz="2800" b="1" dirty="0" smtClean="0"/>
              <a:t>drainage system</a:t>
            </a:r>
          </a:p>
          <a:p>
            <a:pPr marL="822960" lvl="1" indent="-411480">
              <a:buClr>
                <a:schemeClr val="tx1">
                  <a:shade val="95000"/>
                </a:schemeClr>
              </a:buClr>
              <a:defRPr/>
            </a:pPr>
            <a:r>
              <a:rPr lang="en-US" sz="2800" b="1" dirty="0" smtClean="0"/>
              <a:t>Collection of Rain gauges</a:t>
            </a:r>
          </a:p>
          <a:p>
            <a:pPr marL="822960" lvl="1" indent="-411480">
              <a:buClr>
                <a:schemeClr val="tx1">
                  <a:shade val="95000"/>
                </a:schemeClr>
              </a:buClr>
              <a:buNone/>
              <a:defRPr/>
            </a:pPr>
            <a:endParaRPr lang="en-US" sz="2800" b="1" dirty="0"/>
          </a:p>
          <a:p>
            <a:endParaRPr lang="en-US" sz="36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E6135-5483-4547-8BCB-4990065CED97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60378" y="386199"/>
            <a:ext cx="60878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Objects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428358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6945" y="399288"/>
            <a:ext cx="4864608" cy="1088853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defRPr/>
            </a:pPr>
            <a:r>
              <a:rPr lang="en-US" sz="5400" b="1" dirty="0">
                <a:solidFill>
                  <a:schemeClr val="accent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Boundaries</a:t>
            </a:r>
          </a:p>
        </p:txBody>
      </p:sp>
      <p:pic>
        <p:nvPicPr>
          <p:cNvPr id="17411" name="Picture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0" t="33675" r="20447" b="21184"/>
          <a:stretch/>
        </p:blipFill>
        <p:spPr>
          <a:xfrm>
            <a:off x="5866145" y="762000"/>
            <a:ext cx="5821866" cy="2687054"/>
          </a:xfrm>
          <a:noFill/>
        </p:spPr>
      </p:pic>
      <p:pic>
        <p:nvPicPr>
          <p:cNvPr id="174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90" t="27512" r="20668" b="38503"/>
          <a:stretch>
            <a:fillRect/>
          </a:stretch>
        </p:blipFill>
        <p:spPr bwMode="auto">
          <a:xfrm>
            <a:off x="5866145" y="3726422"/>
            <a:ext cx="5821866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3" name="Rectangle 9"/>
          <p:cNvSpPr>
            <a:spLocks noChangeArrowheads="1"/>
          </p:cNvSpPr>
          <p:nvPr/>
        </p:nvSpPr>
        <p:spPr bwMode="auto">
          <a:xfrm>
            <a:off x="770021" y="2286000"/>
            <a:ext cx="4572000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800" dirty="0"/>
              <a:t>Both objects and discrete fields have</a:t>
            </a:r>
          </a:p>
          <a:p>
            <a:pPr eaLnBrk="1" hangingPunct="1"/>
            <a:r>
              <a:rPr lang="en-US" altLang="en-US" sz="2800" dirty="0"/>
              <a:t>Boundaries</a:t>
            </a:r>
          </a:p>
          <a:p>
            <a:pPr eaLnBrk="1" hangingPunct="1"/>
            <a:endParaRPr lang="en-US" altLang="en-US" sz="2800" dirty="0"/>
          </a:p>
          <a:p>
            <a:pPr eaLnBrk="1" hangingPunct="1"/>
            <a:r>
              <a:rPr lang="en-US" altLang="en-US" sz="2800" dirty="0"/>
              <a:t>Two different types of</a:t>
            </a:r>
          </a:p>
          <a:p>
            <a:pPr eaLnBrk="1" hangingPunct="1"/>
            <a:r>
              <a:rPr lang="en-US" altLang="en-US" sz="2800" dirty="0"/>
              <a:t>boundaries:</a:t>
            </a:r>
          </a:p>
          <a:p>
            <a:pPr eaLnBrk="1" hangingPunct="1"/>
            <a:endParaRPr lang="en-US" altLang="en-US" sz="2800" dirty="0"/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800" i="1" dirty="0" smtClean="0"/>
              <a:t>Crisp </a:t>
            </a:r>
            <a:r>
              <a:rPr lang="en-US" altLang="en-US" sz="2800" i="1" dirty="0"/>
              <a:t>boundaries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en-US" sz="2800" i="1" dirty="0" smtClean="0"/>
              <a:t>Fuzzy </a:t>
            </a:r>
            <a:r>
              <a:rPr lang="en-US" altLang="en-US" sz="2800" i="1" dirty="0"/>
              <a:t>boundaries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E6135-5483-4547-8BCB-4990065CED9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769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Crisp Boundary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E6135-5483-4547-8BCB-4990065CED97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90" t="12947" r="38873" b="9373"/>
          <a:stretch>
            <a:fillRect/>
          </a:stretch>
        </p:blipFill>
        <p:spPr>
          <a:xfrm>
            <a:off x="1069848" y="2221484"/>
            <a:ext cx="3207411" cy="4051300"/>
          </a:xfrm>
          <a:noFill/>
        </p:spPr>
      </p:pic>
      <p:sp>
        <p:nvSpPr>
          <p:cNvPr id="7" name="Rectangle 6"/>
          <p:cNvSpPr/>
          <p:nvPr/>
        </p:nvSpPr>
        <p:spPr>
          <a:xfrm>
            <a:off x="4475748" y="2221484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sz="2800" dirty="0"/>
              <a:t>A crisp boundary is one that can be determined with almost arbitrary Precision</a:t>
            </a:r>
          </a:p>
          <a:p>
            <a:endParaRPr lang="en-US" altLang="en-US" sz="2800" dirty="0"/>
          </a:p>
          <a:p>
            <a:endParaRPr lang="en-US" altLang="en-US" sz="2800" dirty="0"/>
          </a:p>
          <a:p>
            <a:r>
              <a:rPr lang="en-US" altLang="en-US" sz="2800" dirty="0"/>
              <a:t>As a general rule of thumb, crisp boundaries are more common in manmade  phenomena</a:t>
            </a:r>
          </a:p>
        </p:txBody>
      </p:sp>
    </p:spTree>
    <p:extLst>
      <p:ext uri="{BB962C8B-B14F-4D97-AF65-F5344CB8AC3E}">
        <p14:creationId xmlns:p14="http://schemas.microsoft.com/office/powerpoint/2010/main" val="285272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Fuzzy Boundary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E6135-5483-4547-8BCB-4990065CED97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9" t="12947" r="38873" b="9373"/>
          <a:stretch>
            <a:fillRect/>
          </a:stretch>
        </p:blipFill>
        <p:spPr>
          <a:xfrm>
            <a:off x="1069848" y="2404046"/>
            <a:ext cx="3412771" cy="4051300"/>
          </a:xfrm>
          <a:noFill/>
        </p:spPr>
      </p:pic>
      <p:sp>
        <p:nvSpPr>
          <p:cNvPr id="7" name="Rectangle 6"/>
          <p:cNvSpPr/>
          <p:nvPr/>
        </p:nvSpPr>
        <p:spPr>
          <a:xfrm>
            <a:off x="4482619" y="2404046"/>
            <a:ext cx="6096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sz="2800" dirty="0"/>
              <a:t>Fuzzy boundaries contrast with crisp boundaries in that the boundary is not a precise line, but rather an area of </a:t>
            </a:r>
            <a:r>
              <a:rPr lang="en-US" altLang="en-US" sz="2800" u="sng" dirty="0">
                <a:solidFill>
                  <a:srgbClr val="FF0000"/>
                </a:solidFill>
              </a:rPr>
              <a:t>transition</a:t>
            </a:r>
            <a:r>
              <a:rPr lang="en-US" altLang="en-US" sz="2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05313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265" y="263272"/>
            <a:ext cx="10724147" cy="1905289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Classify the geographic phenomena that you enlisted earlier into different types. Then make a table as shown below and fill the information.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733374" y="1890845"/>
            <a:ext cx="3083020" cy="9268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Phenomena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35427" y="3361758"/>
            <a:ext cx="2389131" cy="5218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</a:t>
            </a:r>
          </a:p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Fields </a:t>
            </a:r>
            <a:endParaRPr lang="en-US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780892" y="3158119"/>
            <a:ext cx="1926890" cy="11009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Geographic </a:t>
            </a:r>
            <a:endParaRPr lang="en-US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Objects</a:t>
            </a:r>
            <a:endParaRPr lang="en-US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48191" y="1895523"/>
            <a:ext cx="999354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hevron 9"/>
          <p:cNvSpPr/>
          <p:nvPr/>
        </p:nvSpPr>
        <p:spPr>
          <a:xfrm rot="2679477">
            <a:off x="4139051" y="2904963"/>
            <a:ext cx="704564" cy="253452"/>
          </a:xfrm>
          <a:prstGeom prst="chevr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hevron 10"/>
          <p:cNvSpPr/>
          <p:nvPr/>
        </p:nvSpPr>
        <p:spPr>
          <a:xfrm rot="7606442">
            <a:off x="1536867" y="2822871"/>
            <a:ext cx="706545" cy="304589"/>
          </a:xfrm>
          <a:prstGeom prst="chevr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hevron 11"/>
          <p:cNvSpPr/>
          <p:nvPr/>
        </p:nvSpPr>
        <p:spPr>
          <a:xfrm rot="7606442">
            <a:off x="638598" y="4229488"/>
            <a:ext cx="652351" cy="364566"/>
          </a:xfrm>
          <a:prstGeom prst="chevr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hevron 12"/>
          <p:cNvSpPr/>
          <p:nvPr/>
        </p:nvSpPr>
        <p:spPr>
          <a:xfrm rot="2679477">
            <a:off x="2099164" y="4195681"/>
            <a:ext cx="704564" cy="275719"/>
          </a:xfrm>
          <a:prstGeom prst="chevr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60409" y="4919761"/>
            <a:ext cx="1451640" cy="5707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Discrete Fields</a:t>
            </a:r>
            <a:endParaRPr lang="en-US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103965" y="4939891"/>
            <a:ext cx="2026571" cy="5707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Continuous Fields</a:t>
            </a:r>
            <a:endParaRPr lang="en-US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5928725" y="2349325"/>
            <a:ext cx="62778" cy="3705727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065038"/>
              </p:ext>
            </p:extLst>
          </p:nvPr>
        </p:nvGraphicFramePr>
        <p:xfrm>
          <a:off x="6177740" y="2693937"/>
          <a:ext cx="5620560" cy="23063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00576"/>
                <a:gridCol w="2178384"/>
                <a:gridCol w="892075"/>
                <a:gridCol w="174952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Sn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Geographic Phenomena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Type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Boundary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098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265" y="263272"/>
            <a:ext cx="10724147" cy="1905289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Classify all the geographic phenomena in a hydrological cycle. Then make a table as shown below and fill the information.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48191" y="1895523"/>
            <a:ext cx="999354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845925" y="2168561"/>
            <a:ext cx="62778" cy="3705727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0706108"/>
              </p:ext>
            </p:extLst>
          </p:nvPr>
        </p:nvGraphicFramePr>
        <p:xfrm>
          <a:off x="4159624" y="2693937"/>
          <a:ext cx="7638676" cy="23063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282539"/>
                <a:gridCol w="2872646"/>
                <a:gridCol w="1176384"/>
                <a:gridCol w="230710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Sn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Geographic Phenomena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Type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Boundary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098" name="Picture 2" descr="Image result for home 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265" y="2501900"/>
            <a:ext cx="2809923" cy="2809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5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59200" y="1992966"/>
            <a:ext cx="48514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End of Session 3</a:t>
            </a:r>
            <a:endParaRPr lang="en-US" b="1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167529" y="3113555"/>
            <a:ext cx="64964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Geographic Phenomena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3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48548"/>
            <a:ext cx="11417300" cy="1325563"/>
          </a:xfrm>
        </p:spPr>
        <p:txBody>
          <a:bodyPr>
            <a:normAutofit fontScale="90000"/>
          </a:bodyPr>
          <a:lstStyle/>
          <a:p>
            <a:r>
              <a:rPr lang="en-US" sz="4800" b="1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Geographic Phenomena : a formal approach</a:t>
            </a:r>
            <a:endParaRPr lang="en-US" sz="4800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751935" y="1801906"/>
            <a:ext cx="11152517" cy="3511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200" dirty="0" smtClean="0">
                <a:latin typeface="+mn-lt"/>
              </a:rPr>
              <a:t>Geographic phenomenon is a manifestation of an entity or a process of interest that:</a:t>
            </a:r>
          </a:p>
          <a:p>
            <a:pPr marL="742950" indent="-742950">
              <a:lnSpc>
                <a:spcPct val="100000"/>
              </a:lnSpc>
              <a:buAutoNum type="alphaLcPeriod"/>
            </a:pPr>
            <a:r>
              <a:rPr lang="en-US" sz="3200" dirty="0" smtClean="0">
                <a:latin typeface="+mn-lt"/>
              </a:rPr>
              <a:t>Can be named or described</a:t>
            </a:r>
          </a:p>
          <a:p>
            <a:pPr marL="742950" indent="-742950">
              <a:lnSpc>
                <a:spcPct val="100000"/>
              </a:lnSpc>
              <a:buAutoNum type="alphaLcPeriod"/>
            </a:pPr>
            <a:r>
              <a:rPr lang="en-US" sz="3200" dirty="0" smtClean="0">
                <a:latin typeface="+mn-lt"/>
              </a:rPr>
              <a:t>Can be georeferenced</a:t>
            </a:r>
          </a:p>
          <a:p>
            <a:pPr marL="742950" indent="-742950">
              <a:lnSpc>
                <a:spcPct val="100000"/>
              </a:lnSpc>
              <a:buAutoNum type="alphaLcPeriod"/>
            </a:pPr>
            <a:r>
              <a:rPr lang="en-US" sz="3200" dirty="0" smtClean="0">
                <a:latin typeface="+mn-lt"/>
              </a:rPr>
              <a:t>Can be assigned a time (interval) at which it is/was present.</a:t>
            </a:r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8537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GIS and Geographic Phenomena	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are the study objects of a GIS. </a:t>
            </a:r>
          </a:p>
          <a:p>
            <a:r>
              <a:rPr lang="en-US" dirty="0"/>
              <a:t>A Geographic information system (GIS) is a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computer-based tool </a:t>
            </a:r>
            <a:r>
              <a:rPr lang="en-US" dirty="0"/>
              <a:t>for </a:t>
            </a:r>
            <a:r>
              <a:rPr lang="en-US" b="1" dirty="0"/>
              <a:t>mapping</a:t>
            </a:r>
            <a:r>
              <a:rPr lang="en-US" dirty="0"/>
              <a:t> and </a:t>
            </a:r>
            <a:r>
              <a:rPr lang="en-US" b="1" dirty="0"/>
              <a:t>analyzing</a:t>
            </a:r>
            <a:r>
              <a:rPr lang="en-US" dirty="0"/>
              <a:t>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geographic phenomena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/>
              <a:t>that exist, and events that occur, on Earth.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09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1600" y="197315"/>
            <a:ext cx="7340600" cy="86836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Analogy to </a:t>
            </a:r>
            <a:r>
              <a:rPr lang="en-US" sz="3600" b="1" dirty="0" smtClean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digestive system</a:t>
            </a:r>
            <a:endParaRPr lang="en-US" sz="360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6" y="1100138"/>
            <a:ext cx="3604292" cy="542925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249472" y="1327989"/>
            <a:ext cx="0" cy="4503737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227918" y="1208011"/>
            <a:ext cx="4394200" cy="831928"/>
          </a:xfrm>
          <a:prstGeom prst="rect">
            <a:avLst/>
          </a:prstGeom>
          <a:solidFill>
            <a:srgbClr val="F365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Geographic Phenomena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dirty="0" smtClean="0"/>
              <a:t>Session2_Introduction_to_GIS</a:t>
            </a:r>
            <a:endParaRPr lang="en-US" sz="11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DA3C8-A07A-485B-AB83-7EA82BB2E877}" type="slidenum">
              <a:rPr lang="en-US" sz="1100" smtClean="0"/>
              <a:t>5</a:t>
            </a:fld>
            <a:endParaRPr lang="en-US" sz="1100" dirty="0"/>
          </a:p>
        </p:txBody>
      </p:sp>
      <p:sp>
        <p:nvSpPr>
          <p:cNvPr id="20" name="Down Arrow 19"/>
          <p:cNvSpPr/>
          <p:nvPr/>
        </p:nvSpPr>
        <p:spPr>
          <a:xfrm>
            <a:off x="6947522" y="2323476"/>
            <a:ext cx="761378" cy="1249779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" name="Flowchart: Magnetic Disk 6"/>
          <p:cNvSpPr/>
          <p:nvPr/>
        </p:nvSpPr>
        <p:spPr>
          <a:xfrm>
            <a:off x="6205818" y="3890588"/>
            <a:ext cx="2438400" cy="2095500"/>
          </a:xfrm>
          <a:prstGeom prst="flowChartMagneticDisk">
            <a:avLst/>
          </a:prstGeom>
          <a:solidFill>
            <a:srgbClr val="F697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GIS</a:t>
            </a:r>
            <a:endParaRPr lang="en-US" sz="6000" dirty="0"/>
          </a:p>
        </p:txBody>
      </p:sp>
      <p:sp>
        <p:nvSpPr>
          <p:cNvPr id="9" name="TextBox 8"/>
          <p:cNvSpPr txBox="1"/>
          <p:nvPr/>
        </p:nvSpPr>
        <p:spPr>
          <a:xfrm>
            <a:off x="8578149" y="2410201"/>
            <a:ext cx="182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  <a:t>Model</a:t>
            </a:r>
            <a:endParaRPr lang="en-US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45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32354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solidFill>
                  <a:schemeClr val="accent1">
                    <a:lumMod val="75000"/>
                  </a:schemeClr>
                </a:solidFill>
              </a:rPr>
              <a:t>Models</a:t>
            </a:r>
            <a:endParaRPr lang="en-US" sz="5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159" y="3174344"/>
            <a:ext cx="10515600" cy="1331643"/>
          </a:xfrm>
        </p:spPr>
        <p:txBody>
          <a:bodyPr>
            <a:noAutofit/>
          </a:bodyPr>
          <a:lstStyle/>
          <a:p>
            <a:r>
              <a:rPr lang="en-US" sz="3200" dirty="0" smtClean="0"/>
              <a:t>Modelling is the process of producing an </a:t>
            </a:r>
            <a:r>
              <a:rPr lang="en-US" sz="3200" b="1" dirty="0" smtClean="0"/>
              <a:t>abstraction of ‘real world’</a:t>
            </a:r>
            <a:r>
              <a:rPr lang="en-US" sz="3200" dirty="0" smtClean="0"/>
              <a:t> so that some part of it can be more easily handled.</a:t>
            </a:r>
            <a:endParaRPr lang="en-US" sz="32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35106" y="1690600"/>
            <a:ext cx="11065829" cy="1190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A model is a </a:t>
            </a:r>
            <a:r>
              <a:rPr lang="en-US" sz="3200" b="1" dirty="0" smtClean="0"/>
              <a:t>simplified representation </a:t>
            </a:r>
            <a:r>
              <a:rPr lang="en-US" sz="3200" dirty="0" smtClean="0"/>
              <a:t>of a phenomenon or a system.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3023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376" y="580279"/>
            <a:ext cx="3293477" cy="69271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Earth Models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4" name="Picture 6" descr="Image result for earth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79" b="91853" l="8553" r="92368">
                        <a14:foregroundMark x1="42368" y1="8279" x2="42368" y2="8279"/>
                        <a14:foregroundMark x1="8553" y1="44809" x2="8553" y2="44809"/>
                        <a14:foregroundMark x1="54868" y1="91984" x2="54868" y2="91984"/>
                        <a14:foregroundMark x1="92368" y1="46912" x2="92368" y2="469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6" y="1925052"/>
            <a:ext cx="3158723" cy="316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map of earth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091" b="89834" l="9959" r="89903">
                        <a14:foregroundMark x1="49239" y1="8091" x2="49239" y2="8091"/>
                        <a14:foregroundMark x1="54219" y1="85892" x2="54219" y2="85892"/>
                        <a14:foregroundMark x1="72614" y1="26763" x2="72614" y2="26763"/>
                        <a14:foregroundMark x1="76625" y1="37759" x2="76625" y2="37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7176" y="580279"/>
            <a:ext cx="3008007" cy="200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Up Arrow 8"/>
          <p:cNvSpPr/>
          <p:nvPr/>
        </p:nvSpPr>
        <p:spPr>
          <a:xfrm rot="3970791">
            <a:off x="4404851" y="2197932"/>
            <a:ext cx="540566" cy="1044279"/>
          </a:xfrm>
          <a:prstGeom prst="up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Up Arrow 15"/>
          <p:cNvSpPr/>
          <p:nvPr/>
        </p:nvSpPr>
        <p:spPr>
          <a:xfrm rot="6308386">
            <a:off x="4444272" y="3887310"/>
            <a:ext cx="540566" cy="1044279"/>
          </a:xfrm>
          <a:prstGeom prst="up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60" name="Picture 12" descr="Image result for transverse mercator map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447" y="3178207"/>
            <a:ext cx="2940630" cy="29406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146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Modelling in GIS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79406" y="1690599"/>
            <a:ext cx="11256035" cy="2674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In order to solve a geographic/spatial problem or </a:t>
            </a:r>
            <a:r>
              <a:rPr lang="en-US" sz="3200" b="1" dirty="0" smtClean="0"/>
              <a:t>understand a geographic phenomena</a:t>
            </a:r>
            <a:r>
              <a:rPr lang="en-US" sz="3200" dirty="0" smtClean="0"/>
              <a:t>, we need to represent geographic phenomena in a much </a:t>
            </a:r>
            <a:r>
              <a:rPr lang="en-US" sz="3200" b="1" dirty="0" smtClean="0"/>
              <a:t>simplified way by abstracting only necessary and relevant parts </a:t>
            </a:r>
            <a:r>
              <a:rPr lang="en-US" sz="3200" dirty="0" smtClean="0"/>
              <a:t>of the geographic phenomena.</a:t>
            </a:r>
            <a:endParaRPr lang="en-US" sz="32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67982" y="4022149"/>
            <a:ext cx="11256035" cy="1668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In GIS we need to feed geographic phenomena in a computer system. So, essentially </a:t>
            </a:r>
            <a:r>
              <a:rPr lang="en-US" sz="3200" b="1" dirty="0" smtClean="0"/>
              <a:t>computer representations</a:t>
            </a:r>
            <a:r>
              <a:rPr lang="en-US" sz="3200" dirty="0" smtClean="0"/>
              <a:t> of geographic phenomena are models of real world geographic phenomena.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7465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388" y="924578"/>
            <a:ext cx="113538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"All models are wrong but some are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useful."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127" y="4305766"/>
            <a:ext cx="8574741" cy="770965"/>
          </a:xfrm>
        </p:spPr>
        <p:txBody>
          <a:bodyPr/>
          <a:lstStyle/>
          <a:p>
            <a:r>
              <a:rPr lang="en-US" dirty="0" smtClean="0"/>
              <a:t>Useful in providing </a:t>
            </a:r>
            <a:r>
              <a:rPr lang="en-US" b="1" dirty="0" smtClean="0"/>
              <a:t>remarkably </a:t>
            </a:r>
            <a:r>
              <a:rPr lang="en-US" b="1" dirty="0"/>
              <a:t>useful approximations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20126" y="2892471"/>
            <a:ext cx="8574741" cy="770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Models are </a:t>
            </a:r>
            <a:r>
              <a:rPr lang="en-US" b="1" dirty="0" smtClean="0"/>
              <a:t>simplified</a:t>
            </a:r>
            <a:r>
              <a:rPr lang="en-US" dirty="0" smtClean="0"/>
              <a:t> and hence easier to handle.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9015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</TotalTime>
  <Words>724</Words>
  <Application>Microsoft Office PowerPoint</Application>
  <PresentationFormat>Widescreen</PresentationFormat>
  <Paragraphs>124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Book Antiqua</vt:lpstr>
      <vt:lpstr>Calibri</vt:lpstr>
      <vt:lpstr>Calibri Light</vt:lpstr>
      <vt:lpstr>Cambria</vt:lpstr>
      <vt:lpstr>Helvetica</vt:lpstr>
      <vt:lpstr>Wingdings</vt:lpstr>
      <vt:lpstr>Office Theme</vt:lpstr>
      <vt:lpstr>PowerPoint Presentation</vt:lpstr>
      <vt:lpstr>Geographic phenomena </vt:lpstr>
      <vt:lpstr>Geographic Phenomena : a formal approach</vt:lpstr>
      <vt:lpstr>GIS and Geographic Phenomena </vt:lpstr>
      <vt:lpstr>Analogy to digestive system</vt:lpstr>
      <vt:lpstr>Models</vt:lpstr>
      <vt:lpstr>Earth Models</vt:lpstr>
      <vt:lpstr>Modelling in GIS</vt:lpstr>
      <vt:lpstr>"All models are wrong but some are useful."</vt:lpstr>
      <vt:lpstr>Modelling process in GIS</vt:lpstr>
      <vt:lpstr>PowerPoint Presentation</vt:lpstr>
      <vt:lpstr>List out at least 10 Geographic Phenomena.</vt:lpstr>
      <vt:lpstr>Geographic Phenomena :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Geographic Objects</vt:lpstr>
      <vt:lpstr>PowerPoint Presentation</vt:lpstr>
      <vt:lpstr>Boundaries</vt:lpstr>
      <vt:lpstr>Crisp Boundary</vt:lpstr>
      <vt:lpstr>Fuzzy Boundary</vt:lpstr>
      <vt:lpstr>Classify the geographic phenomena that you enlisted earlier into different types. Then make a table as shown below and fill the information.</vt:lpstr>
      <vt:lpstr>Classify all the geographic phenomena in a hydrological cycle. Then make a table as shown below and fill the information.</vt:lpstr>
      <vt:lpstr>End of Session 3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3</dc:title>
  <dc:creator>Mahesh Thapa</dc:creator>
  <cp:lastModifiedBy>Mahesh Thapa</cp:lastModifiedBy>
  <cp:revision>130</cp:revision>
  <dcterms:created xsi:type="dcterms:W3CDTF">2019-07-30T12:51:09Z</dcterms:created>
  <dcterms:modified xsi:type="dcterms:W3CDTF">2020-10-23T10:10:39Z</dcterms:modified>
</cp:coreProperties>
</file>

<file path=docProps/thumbnail.jpeg>
</file>